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2" r:id="rId3"/>
    <p:sldId id="265" r:id="rId4"/>
    <p:sldId id="263" r:id="rId5"/>
    <p:sldId id="295" r:id="rId6"/>
    <p:sldId id="299" r:id="rId7"/>
    <p:sldId id="305" r:id="rId8"/>
    <p:sldId id="296" r:id="rId9"/>
    <p:sldId id="300" r:id="rId10"/>
    <p:sldId id="306" r:id="rId11"/>
    <p:sldId id="297" r:id="rId12"/>
    <p:sldId id="301" r:id="rId13"/>
    <p:sldId id="310" r:id="rId14"/>
    <p:sldId id="298" r:id="rId15"/>
    <p:sldId id="302" r:id="rId16"/>
    <p:sldId id="311" r:id="rId17"/>
    <p:sldId id="282" r:id="rId18"/>
    <p:sldId id="283" r:id="rId19"/>
    <p:sldId id="284" r:id="rId20"/>
    <p:sldId id="307" r:id="rId21"/>
    <p:sldId id="267" r:id="rId22"/>
    <p:sldId id="268" r:id="rId23"/>
    <p:sldId id="270" r:id="rId24"/>
    <p:sldId id="308" r:id="rId25"/>
    <p:sldId id="279" r:id="rId26"/>
    <p:sldId id="280" r:id="rId27"/>
    <p:sldId id="309" r:id="rId28"/>
    <p:sldId id="287" r:id="rId29"/>
    <p:sldId id="288" r:id="rId30"/>
    <p:sldId id="303" r:id="rId31"/>
    <p:sldId id="30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9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-348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MAIN%20STREET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MAIN%20STREET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Main%20Street:NEW%20MAIN%20STREET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Main%20Street:NEW%20MAIN%20STREET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EW%20Updated%20Quinpool%20infomation%20on%20real%20estate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ARTMOUT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Bayers%20Lake%20Assessment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Dartmouth:Downtown%20Dartmout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Downtown%20Halifax:NEW%20Downtown%20District%202013-2015%20Dynamic%20Compariso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North%20End:NEW%20north%20end%20tax%20reform%20comparison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reasure:Desktop:TAX:Spring%20Garden:NEW%20Spring%20Garden%20Rd%20BID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3"/>
              <c:layout>
                <c:manualLayout>
                  <c:x val="2.9305930197555102E-2"/>
                  <c:y val="0.11218672875478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47767400</c:v>
                </c:pt>
                <c:pt idx="1">
                  <c:v>17873800</c:v>
                </c:pt>
                <c:pt idx="2">
                  <c:v>11324100</c:v>
                </c:pt>
                <c:pt idx="3">
                  <c:v>2806200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31201579416302E-2"/>
          <c:y val="5.6302525519192001E-2"/>
          <c:w val="0.81026557749398798"/>
          <c:h val="0.943697474480807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3"/>
              <c:layout>
                <c:manualLayout>
                  <c:x val="2.3557168472259499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Sheet10!$A$1:$A$4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Sheet10!$B$1:$B$4</c:f>
              <c:numCache>
                <c:formatCode>#,##0</c:formatCode>
                <c:ptCount val="4"/>
                <c:pt idx="0">
                  <c:v>131237800</c:v>
                </c:pt>
                <c:pt idx="1">
                  <c:v>12870300</c:v>
                </c:pt>
                <c:pt idx="2">
                  <c:v>6200500</c:v>
                </c:pt>
                <c:pt idx="3">
                  <c:v>1075100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38232273633598E-2"/>
          <c:y val="6.5698562612086106E-2"/>
          <c:w val="0.85888448092004299"/>
          <c:h val="0.882897377955340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3"/>
              <c:layout>
                <c:manualLayout>
                  <c:x val="-1.71366981049502E-3"/>
                  <c:y val="5.982639041006510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Sheet3!$B$1:$B$4</c:f>
              <c:numCache>
                <c:formatCode>General</c:formatCode>
                <c:ptCount val="4"/>
                <c:pt idx="0">
                  <c:v>54963500</c:v>
                </c:pt>
                <c:pt idx="1">
                  <c:v>12087200</c:v>
                </c:pt>
                <c:pt idx="2">
                  <c:v>4068300</c:v>
                </c:pt>
                <c:pt idx="3">
                  <c:v>646200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026730085403"/>
          <c:y val="6.2179029770661601E-2"/>
          <c:w val="0.73101920797495601"/>
          <c:h val="0.936270508703677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Sheet3!$A$7:$A$10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Sheet3!$B$7:$B$10</c:f>
              <c:numCache>
                <c:formatCode>General</c:formatCode>
                <c:ptCount val="4"/>
                <c:pt idx="0">
                  <c:v>13</c:v>
                </c:pt>
                <c:pt idx="1">
                  <c:v>17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25015603013502E-2"/>
          <c:y val="5.9918532180539698E-2"/>
          <c:w val="0.84121970462568096"/>
          <c:h val="0.862279864512871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Sheet5!$B$1:$B$3</c:f>
              <c:numCache>
                <c:formatCode>_(* #,##0_);_(* \(#,##0\);_(* "-"??_);_(@_)</c:formatCode>
                <c:ptCount val="3"/>
                <c:pt idx="0">
                  <c:v>281088500</c:v>
                </c:pt>
                <c:pt idx="1">
                  <c:v>990700</c:v>
                </c:pt>
                <c:pt idx="2">
                  <c:v>221200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337253342767"/>
          <c:y val="9.4434820578457396E-2"/>
          <c:w val="0.80538949296367301"/>
          <c:h val="0.770166288711813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Lbls>
            <c:dLbl>
              <c:idx val="1"/>
              <c:layout>
                <c:manualLayout>
                  <c:x val="0.12188696762703501"/>
                  <c:y val="0.115868076183925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6.5%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000" b="1" smtClean="0"/>
                      <a:t>6.5%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Sheet5!$E$1:$E$3</c:f>
              <c:numCache>
                <c:formatCode>General</c:formatCode>
                <c:ptCount val="3"/>
                <c:pt idx="0">
                  <c:v>13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487808952353"/>
          <c:y val="7.50542909608162E-2"/>
          <c:w val="0.80794753632972605"/>
          <c:h val="0.892340043616243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Sheet5!$A$1:$A$2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Sheet5!$B$1:$B$2</c:f>
              <c:numCache>
                <c:formatCode>_-* #,##0_-;\-* #,##0_-;_-* "-"??_-;_-@_-</c:formatCode>
                <c:ptCount val="2"/>
                <c:pt idx="0" formatCode="General">
                  <c:v>218628200</c:v>
                </c:pt>
                <c:pt idx="1">
                  <c:v>732000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67147856517901E-2"/>
          <c:y val="4.60898598897415E-2"/>
          <c:w val="0.80352099737532801"/>
          <c:h val="0.85824319948716099"/>
        </c:manualLayout>
      </c:layout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3366FF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Sheet5!$A$5:$A$6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Sheet5!$B$5:$B$6</c:f>
              <c:numCache>
                <c:formatCode>General</c:formatCode>
                <c:ptCount val="2"/>
                <c:pt idx="0">
                  <c:v>18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NORTH END</a:t>
            </a:r>
            <a:endParaRPr lang="en-US" dirty="0"/>
          </a:p>
        </c:rich>
      </c:tx>
      <c:layout>
        <c:manualLayout>
          <c:xMode val="edge"/>
          <c:yMode val="edge"/>
          <c:x val="0.14154271676826499"/>
          <c:y val="1.81270089578824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9861705031389E-2"/>
          <c:y val="0.129372962495647"/>
          <c:w val="0.74196488035665498"/>
          <c:h val="0.7274832574948759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Sheet7!$A$31:$A$34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Sheet7!$B$31:$B$34</c:f>
              <c:numCache>
                <c:formatCode>General</c:formatCode>
                <c:ptCount val="4"/>
                <c:pt idx="0">
                  <c:v>46038800</c:v>
                </c:pt>
                <c:pt idx="1">
                  <c:v>16207900</c:v>
                </c:pt>
                <c:pt idx="2">
                  <c:v>24232100</c:v>
                </c:pt>
                <c:pt idx="3">
                  <c:v>10826300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MAIN STREET</a:t>
            </a:r>
            <a:endParaRPr lang="en-US" dirty="0"/>
          </a:p>
        </c:rich>
      </c:tx>
      <c:layout>
        <c:manualLayout>
          <c:xMode val="edge"/>
          <c:yMode val="edge"/>
          <c:x val="9.5874567555424894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983603114732903E-2"/>
          <c:y val="0.148571376494605"/>
          <c:w val="0.81192979086915895"/>
          <c:h val="0.758265529308835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2"/>
              <c:layout>
                <c:manualLayout>
                  <c:x val="0.102116446106759"/>
                  <c:y val="0.174466681248176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Sheet3!$B$1:$B$4</c:f>
              <c:numCache>
                <c:formatCode>General</c:formatCode>
                <c:ptCount val="4"/>
                <c:pt idx="0">
                  <c:v>54963500</c:v>
                </c:pt>
                <c:pt idx="1">
                  <c:v>12087200</c:v>
                </c:pt>
                <c:pt idx="2">
                  <c:v>4509800</c:v>
                </c:pt>
                <c:pt idx="3">
                  <c:v>646200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QUINPOOL</a:t>
            </a:r>
            <a:endParaRPr lang="en-US" dirty="0"/>
          </a:p>
        </c:rich>
      </c:tx>
      <c:layout>
        <c:manualLayout>
          <c:xMode val="edge"/>
          <c:yMode val="edge"/>
          <c:x val="0.155232748960587"/>
          <c:y val="7.26099911885975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2195203093591497E-5"/>
          <c:y val="0.19358617349718499"/>
          <c:w val="0.96586235298641798"/>
          <c:h val="0.7264409333360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3"/>
              <c:layout>
                <c:manualLayout>
                  <c:x val="5.0601916151170802E-2"/>
                  <c:y val="0.108223863429990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47767400</c:v>
                </c:pt>
                <c:pt idx="1">
                  <c:v>17873800</c:v>
                </c:pt>
                <c:pt idx="2">
                  <c:v>11324100</c:v>
                </c:pt>
                <c:pt idx="3">
                  <c:v>2806200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67167422451"/>
          <c:y val="0.132771105030043"/>
          <c:w val="0.69571739750512096"/>
          <c:h val="0.76818794691351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008000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Sheet6!$C$1:$C$4</c:f>
              <c:numCache>
                <c:formatCode>General</c:formatCode>
                <c:ptCount val="4"/>
                <c:pt idx="0">
                  <c:v>16</c:v>
                </c:pt>
                <c:pt idx="1">
                  <c:v>38</c:v>
                </c:pt>
                <c:pt idx="2">
                  <c:v>32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DARTMOUTH</a:t>
            </a:r>
            <a:r>
              <a:rPr lang="en-US" baseline="0" dirty="0" smtClean="0"/>
              <a:t> CROSSING</a:t>
            </a:r>
            <a:endParaRPr lang="en-US" dirty="0"/>
          </a:p>
        </c:rich>
      </c:tx>
      <c:layout>
        <c:manualLayout>
          <c:xMode val="edge"/>
          <c:yMode val="edge"/>
          <c:x val="2.05029569647894E-2"/>
          <c:y val="1.205598533789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257938313165302E-2"/>
          <c:y val="0.28305554993013199"/>
          <c:w val="0.82273496497134002"/>
          <c:h val="0.7153439468194979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73734D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Sheet5!$B$1:$B$3</c:f>
              <c:numCache>
                <c:formatCode>_(* #,##0_);_(* \(#,##0\);_(* "-"??_);_(@_)</c:formatCode>
                <c:ptCount val="3"/>
                <c:pt idx="0">
                  <c:v>281088500</c:v>
                </c:pt>
                <c:pt idx="1">
                  <c:v>990700</c:v>
                </c:pt>
                <c:pt idx="2">
                  <c:v>221200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BAYERS LAKE</a:t>
            </a:r>
            <a:endParaRPr lang="en-US" dirty="0"/>
          </a:p>
        </c:rich>
      </c:tx>
      <c:layout>
        <c:manualLayout>
          <c:xMode val="edge"/>
          <c:yMode val="edge"/>
          <c:x val="6.1178316595548198E-2"/>
          <c:y val="8.038150200115129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8867687300766998"/>
          <c:w val="0.84187322326111902"/>
          <c:h val="0.680865183448626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Lbls>
            <c:dLbl>
              <c:idx val="0"/>
              <c:layout>
                <c:manualLayout>
                  <c:x val="1.3919459069218701E-2"/>
                  <c:y val="-0.14554495019036801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Sheet5!$A$1:$A$2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Sheet5!$B$1:$B$2</c:f>
              <c:numCache>
                <c:formatCode>_-* #,##0_-;\-* #,##0_-;_-* "-"??_-;_-@_-</c:formatCode>
                <c:ptCount val="2"/>
                <c:pt idx="0" formatCode="General">
                  <c:v>218628200</c:v>
                </c:pt>
                <c:pt idx="1">
                  <c:v>732000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DOWNTOWN HALIFAX</a:t>
            </a:r>
            <a:endParaRPr lang="en-US" sz="1600" dirty="0"/>
          </a:p>
        </c:rich>
      </c:tx>
      <c:layout>
        <c:manualLayout>
          <c:xMode val="edge"/>
          <c:yMode val="edge"/>
          <c:x val="0"/>
          <c:y val="9.37819029234231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230769487559"/>
          <c:y val="0.29524499906771901"/>
          <c:w val="0.72242331580186003"/>
          <c:h val="0.665847203188585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3"/>
              <c:layout>
                <c:manualLayout>
                  <c:x val="1.23349017631065E-3"/>
                  <c:y val="4.09806608670394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Sheet7!$B$1:$B$4</c:f>
              <c:numCache>
                <c:formatCode>#,##0</c:formatCode>
                <c:ptCount val="4"/>
                <c:pt idx="0">
                  <c:v>1021992400</c:v>
                </c:pt>
                <c:pt idx="1">
                  <c:v>29146100</c:v>
                </c:pt>
                <c:pt idx="2">
                  <c:v>11000400</c:v>
                </c:pt>
                <c:pt idx="3">
                  <c:v>2839700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DOWNTOWN</a:t>
            </a:r>
            <a:r>
              <a:rPr lang="en-US" sz="1600" baseline="0" dirty="0" smtClean="0"/>
              <a:t> DARTMOUTH</a:t>
            </a:r>
            <a:endParaRPr lang="en-US" sz="16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6912174557046697"/>
          <c:y val="0.14265018955963801"/>
          <c:w val="0.62360051956037899"/>
          <c:h val="0.801794254884806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50478000</c:v>
                </c:pt>
                <c:pt idx="1">
                  <c:v>11990900</c:v>
                </c:pt>
                <c:pt idx="2">
                  <c:v>16584600</c:v>
                </c:pt>
                <c:pt idx="3">
                  <c:v>7284400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SPRING GARDEN ROAD</a:t>
            </a:r>
            <a:endParaRPr lang="en-US" dirty="0"/>
          </a:p>
        </c:rich>
      </c:tx>
      <c:layout>
        <c:manualLayout>
          <c:xMode val="edge"/>
          <c:yMode val="edge"/>
          <c:x val="0.26332616093062899"/>
          <c:y val="5.61136711392197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03078731879006"/>
          <c:y val="0.24434427895461999"/>
          <c:w val="0.53898828297809998"/>
          <c:h val="0.782118328958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2"/>
              <c:layout>
                <c:manualLayout>
                  <c:x val="3.9113460879002401E-2"/>
                  <c:y val="0.13922682090732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Sheet10!$A$1:$A$4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Sheet10!$B$1:$B$4</c:f>
              <c:numCache>
                <c:formatCode>#,##0</c:formatCode>
                <c:ptCount val="4"/>
                <c:pt idx="0">
                  <c:v>131237800</c:v>
                </c:pt>
                <c:pt idx="1">
                  <c:v>12870300</c:v>
                </c:pt>
                <c:pt idx="2">
                  <c:v>6200500</c:v>
                </c:pt>
                <c:pt idx="3">
                  <c:v>1075100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NORTH END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87381555635078E-2"/>
          <c:y val="0.15769648585593499"/>
          <c:w val="0.81721889562709304"/>
          <c:h val="0.74756999125109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Sheet7!$A$38:$A$41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Sheet7!$B$38:$B$41</c:f>
              <c:numCache>
                <c:formatCode>General</c:formatCode>
                <c:ptCount val="4"/>
                <c:pt idx="0">
                  <c:v>21</c:v>
                </c:pt>
                <c:pt idx="1">
                  <c:v>25</c:v>
                </c:pt>
                <c:pt idx="2">
                  <c:v>78</c:v>
                </c:pt>
                <c:pt idx="3">
                  <c:v>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MAIN STREET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6045122484689398"/>
          <c:y val="0.153066856226305"/>
          <c:w val="0.459653105861767"/>
          <c:h val="0.766088509769611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Sheet3!$A$7:$A$10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BELOW $200,000</c:v>
                </c:pt>
              </c:strCache>
            </c:strRef>
          </c:cat>
          <c:val>
            <c:numRef>
              <c:f>Sheet3!$B$7:$B$10</c:f>
              <c:numCache>
                <c:formatCode>General</c:formatCode>
                <c:ptCount val="4"/>
                <c:pt idx="0">
                  <c:v>13</c:v>
                </c:pt>
                <c:pt idx="1">
                  <c:v>17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QUINPOOL</a:t>
            </a:r>
            <a:endParaRPr lang="en-US" dirty="0"/>
          </a:p>
        </c:rich>
      </c:tx>
      <c:layout>
        <c:manualLayout>
          <c:xMode val="edge"/>
          <c:yMode val="edge"/>
          <c:x val="0.17765988132602401"/>
          <c:y val="7.294063293404509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013603262836199"/>
          <c:y val="0.18170919427711399"/>
          <c:w val="0.84238814520945504"/>
          <c:h val="0.752710542507766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Sheet6!$A$1:$A$4</c:f>
              <c:strCache>
                <c:ptCount val="4"/>
                <c:pt idx="0">
                  <c:v>$1M AND ABOVE</c:v>
                </c:pt>
                <c:pt idx="1">
                  <c:v>$500,000-$1M</c:v>
                </c:pt>
                <c:pt idx="2">
                  <c:v>$200,000-$500,000</c:v>
                </c:pt>
                <c:pt idx="3">
                  <c:v>$200,000 AND BELOW</c:v>
                </c:pt>
              </c:strCache>
            </c:strRef>
          </c:cat>
          <c:val>
            <c:numRef>
              <c:f>Sheet6!$C$1:$C$4</c:f>
              <c:numCache>
                <c:formatCode>General</c:formatCode>
                <c:ptCount val="4"/>
                <c:pt idx="0">
                  <c:v>16</c:v>
                </c:pt>
                <c:pt idx="1">
                  <c:v>38</c:v>
                </c:pt>
                <c:pt idx="2">
                  <c:v>32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DOWNTOWN</a:t>
            </a:r>
            <a:r>
              <a:rPr lang="en-US" baseline="0"/>
              <a:t> DARTMOUTH</a:t>
            </a:r>
            <a:endParaRPr lang="en-US"/>
          </a:p>
        </c:rich>
      </c:tx>
      <c:layout>
        <c:manualLayout>
          <c:xMode val="edge"/>
          <c:yMode val="edge"/>
          <c:x val="0.15772251830920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4689220711811503"/>
          <c:y val="0.15769648585593499"/>
          <c:w val="0.52136559077546696"/>
          <c:h val="0.807755176436279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Sheet6!$B$9:$B$12</c:f>
              <c:numCache>
                <c:formatCode>General</c:formatCode>
                <c:ptCount val="4"/>
                <c:pt idx="0">
                  <c:v>10</c:v>
                </c:pt>
                <c:pt idx="1">
                  <c:v>17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DARTMOUTH</a:t>
            </a:r>
            <a:r>
              <a:rPr lang="en-US" baseline="0" dirty="0" smtClean="0"/>
              <a:t> CROSSING</a:t>
            </a:r>
            <a:endParaRPr lang="en-US" dirty="0"/>
          </a:p>
        </c:rich>
      </c:tx>
      <c:layout>
        <c:manualLayout>
          <c:xMode val="edge"/>
          <c:yMode val="edge"/>
          <c:x val="0.119218926536136"/>
          <c:y val="6.278507420812630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5357136456808399"/>
          <c:w val="0.90073858063394696"/>
          <c:h val="0.717313911157884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Lbls>
            <c:dLbl>
              <c:idx val="1"/>
              <c:layout>
                <c:manualLayout>
                  <c:x val="0.15031799783966299"/>
                  <c:y val="0.18946384883628201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6.5%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b="1" smtClean="0"/>
                      <a:t>6.5%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Sheet5!$A$1:$A$3</c:f>
              <c:strCache>
                <c:ptCount val="3"/>
                <c:pt idx="0">
                  <c:v>$1M and above</c:v>
                </c:pt>
                <c:pt idx="1">
                  <c:v>$500,000-$1M</c:v>
                </c:pt>
                <c:pt idx="2">
                  <c:v>$200,000-$500,000 </c:v>
                </c:pt>
              </c:strCache>
            </c:strRef>
          </c:cat>
          <c:val>
            <c:numRef>
              <c:f>Sheet5!$E$1:$E$3</c:f>
              <c:numCache>
                <c:formatCode>General</c:formatCode>
                <c:ptCount val="3"/>
                <c:pt idx="0">
                  <c:v>13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080687269573702E-2"/>
          <c:y val="4.9738558561500598E-2"/>
          <c:w val="0.80241511846342095"/>
          <c:h val="0.8462877576576649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Sheet6!$B$9:$B$12</c:f>
              <c:numCache>
                <c:formatCode>General</c:formatCode>
                <c:ptCount val="4"/>
                <c:pt idx="0">
                  <c:v>10</c:v>
                </c:pt>
                <c:pt idx="1">
                  <c:v>17</c:v>
                </c:pt>
                <c:pt idx="2">
                  <c:v>50</c:v>
                </c:pt>
                <c:pt idx="3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BAYERS LAKE</a:t>
            </a:r>
            <a:endParaRPr lang="en-US" dirty="0"/>
          </a:p>
        </c:rich>
      </c:tx>
      <c:layout>
        <c:manualLayout>
          <c:xMode val="edge"/>
          <c:yMode val="edge"/>
          <c:x val="0.18563689247096962"/>
          <c:y val="0.145154975164595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836863741311001"/>
          <c:y val="0.25091450186824499"/>
          <c:w val="0.80137429232133095"/>
          <c:h val="0.70001807009487904"/>
        </c:manualLayout>
      </c:layout>
      <c:pieChart>
        <c:varyColors val="1"/>
        <c:ser>
          <c:idx val="0"/>
          <c:order val="0"/>
          <c:spPr>
            <a:solidFill>
              <a:schemeClr val="accent4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7.1808168587200405E-2"/>
                  <c:y val="0.148777009016376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Sheet5!$A$5:$A$6</c:f>
              <c:strCache>
                <c:ptCount val="2"/>
                <c:pt idx="0">
                  <c:v>$1M AND ABOVE</c:v>
                </c:pt>
                <c:pt idx="1">
                  <c:v>$500,000 TO $1M</c:v>
                </c:pt>
              </c:strCache>
            </c:strRef>
          </c:cat>
          <c:val>
            <c:numRef>
              <c:f>Sheet5!$B$5:$B$6</c:f>
              <c:numCache>
                <c:formatCode>General</c:formatCode>
                <c:ptCount val="2"/>
                <c:pt idx="0">
                  <c:v>18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DOWNTOWN</a:t>
            </a:r>
            <a:r>
              <a:rPr lang="en-US" baseline="0" dirty="0" smtClean="0"/>
              <a:t> HALIFAX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239473292771801"/>
          <c:y val="0.16695574511519401"/>
          <c:w val="0.62290463494189796"/>
          <c:h val="0.789236657917759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Sheet7!$A$7:$A$10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Sheet7!$B$7:$B$10</c:f>
              <c:numCache>
                <c:formatCode>#,##0</c:formatCode>
                <c:ptCount val="4"/>
                <c:pt idx="0">
                  <c:v>87</c:v>
                </c:pt>
                <c:pt idx="1">
                  <c:v>39</c:v>
                </c:pt>
                <c:pt idx="2">
                  <c:v>34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SPRING</a:t>
            </a:r>
            <a:r>
              <a:rPr lang="en-US" baseline="0" dirty="0" smtClean="0"/>
              <a:t> GARDEN </a:t>
            </a:r>
            <a:endParaRPr lang="en-US" dirty="0"/>
          </a:p>
        </c:rich>
      </c:tx>
      <c:layout>
        <c:manualLayout>
          <c:xMode val="edge"/>
          <c:yMode val="edge"/>
          <c:x val="0.20941112199501699"/>
          <c:y val="7.870370370370370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078224109621701"/>
          <c:y val="0.25028907844852699"/>
          <c:w val="0.56411111266988501"/>
          <c:h val="0.74756999125109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Sheet10!$A$9:$A$12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Sheet10!$B$9:$B$12</c:f>
              <c:numCache>
                <c:formatCode>General</c:formatCode>
                <c:ptCount val="4"/>
                <c:pt idx="0">
                  <c:v>30</c:v>
                </c:pt>
                <c:pt idx="1">
                  <c:v>18</c:v>
                </c:pt>
                <c:pt idx="2">
                  <c:v>15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60974098792599E-2"/>
          <c:y val="5.2928873340980002E-2"/>
          <c:w val="0.79983288479442505"/>
          <c:h val="0.8526683236142159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Sheet6!$A$1:$A$4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Sheet6!$B$1:$B$4</c:f>
              <c:numCache>
                <c:formatCode>#,##0</c:formatCode>
                <c:ptCount val="4"/>
                <c:pt idx="0">
                  <c:v>50478000</c:v>
                </c:pt>
                <c:pt idx="1">
                  <c:v>11990900</c:v>
                </c:pt>
                <c:pt idx="2">
                  <c:v>16584600</c:v>
                </c:pt>
                <c:pt idx="3">
                  <c:v>7284400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10170603674501"/>
          <c:y val="2.85619680357443E-2"/>
          <c:w val="0.80724103237095401"/>
          <c:h val="0.8965971778868070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Sheet7!$A$7:$A$10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Sheet7!$B$7:$B$10</c:f>
              <c:numCache>
                <c:formatCode>#,##0</c:formatCode>
                <c:ptCount val="4"/>
                <c:pt idx="0">
                  <c:v>87</c:v>
                </c:pt>
                <c:pt idx="1">
                  <c:v>39</c:v>
                </c:pt>
                <c:pt idx="2">
                  <c:v>34</c:v>
                </c:pt>
                <c:pt idx="3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77777777777796E-2"/>
          <c:y val="8.1483613556800893E-2"/>
          <c:w val="0.79722222222222205"/>
          <c:h val="0.917056101219605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dLbl>
              <c:idx val="1"/>
              <c:layout>
                <c:manualLayout>
                  <c:x val="4.5937226596675401E-2"/>
                  <c:y val="0.1086407924789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7370953630797E-2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Sheet7!$A$1:$A$4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Sheet7!$B$1:$B$4</c:f>
              <c:numCache>
                <c:formatCode>#,##0</c:formatCode>
                <c:ptCount val="4"/>
                <c:pt idx="0">
                  <c:v>1021992400</c:v>
                </c:pt>
                <c:pt idx="1">
                  <c:v>29146100</c:v>
                </c:pt>
                <c:pt idx="2">
                  <c:v>11000400</c:v>
                </c:pt>
                <c:pt idx="3">
                  <c:v>2839700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80183727034"/>
          <c:y val="3.5777780542756397E-2"/>
          <c:w val="0.837439851268591"/>
          <c:h val="0.89885217649338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Sheet7!$A$38:$A$41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Sheet7!$B$38:$B$41</c:f>
              <c:numCache>
                <c:formatCode>General</c:formatCode>
                <c:ptCount val="4"/>
                <c:pt idx="0">
                  <c:v>21</c:v>
                </c:pt>
                <c:pt idx="1">
                  <c:v>25</c:v>
                </c:pt>
                <c:pt idx="2">
                  <c:v>78</c:v>
                </c:pt>
                <c:pt idx="3">
                  <c:v>104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40288713910704E-2"/>
          <c:y val="1.6000680420607399E-2"/>
          <c:w val="0.84972944006999096"/>
          <c:h val="0.983999319579393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Sheet7!$A$31:$A$34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200,000 AND BELOW</c:v>
                </c:pt>
              </c:strCache>
            </c:strRef>
          </c:cat>
          <c:val>
            <c:numRef>
              <c:f>Sheet7!$B$31:$B$34</c:f>
              <c:numCache>
                <c:formatCode>General</c:formatCode>
                <c:ptCount val="4"/>
                <c:pt idx="0">
                  <c:v>46038800</c:v>
                </c:pt>
                <c:pt idx="1">
                  <c:v>16207900</c:v>
                </c:pt>
                <c:pt idx="2">
                  <c:v>24232100</c:v>
                </c:pt>
                <c:pt idx="3">
                  <c:v>10826300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589020122485"/>
          <c:y val="3.1512871588616702E-2"/>
          <c:w val="0.86441097987751503"/>
          <c:h val="0.96486261749466395"/>
        </c:manualLayout>
      </c:layout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1"/>
            <c:bubble3D val="0"/>
            <c:spPr>
              <a:solidFill>
                <a:srgbClr val="3366FF"/>
              </a:solidFill>
            </c:spPr>
          </c:dPt>
          <c:dPt>
            <c:idx val="2"/>
            <c:bubble3D val="0"/>
            <c:spPr>
              <a:solidFill>
                <a:srgbClr val="FF6600"/>
              </a:solidFill>
            </c:spPr>
          </c:dPt>
          <c:dPt>
            <c:idx val="3"/>
            <c:bubble3D val="0"/>
            <c:spPr>
              <a:solidFill>
                <a:srgbClr val="008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Sheet10!$A$9:$A$12</c:f>
              <c:strCache>
                <c:ptCount val="4"/>
                <c:pt idx="0">
                  <c:v>1M AND ABOVE</c:v>
                </c:pt>
                <c:pt idx="1">
                  <c:v>500,000-1M</c:v>
                </c:pt>
                <c:pt idx="2">
                  <c:v>200,000-500,000</c:v>
                </c:pt>
                <c:pt idx="3">
                  <c:v>BELOW 200,000</c:v>
                </c:pt>
              </c:strCache>
            </c:strRef>
          </c:cat>
          <c:val>
            <c:numRef>
              <c:f>Sheet10!$B$9:$B$12</c:f>
              <c:numCache>
                <c:formatCode>General</c:formatCode>
                <c:ptCount val="4"/>
                <c:pt idx="0">
                  <c:v>30</c:v>
                </c:pt>
                <c:pt idx="1">
                  <c:v>18</c:v>
                </c:pt>
                <c:pt idx="2">
                  <c:v>15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3A21E-F32C-E546-9465-2EDAD4C8FFDB}" type="datetime1">
              <a:rPr lang="en-CA" smtClean="0"/>
              <a:t>2018-03-08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9ABFE-04B6-4741-B784-1ECA365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73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D02F1-AD16-6F48-B035-073B8B92ED9A}" type="datetime1">
              <a:rPr lang="en-CA" smtClean="0"/>
              <a:t>2018-03-08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2BADB-B0C0-4645-9351-7EF15E042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03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2BADB-B0C0-4645-9351-7EF15E0421E5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87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332B10CB-2C7D-8B4C-BDC5-5AFA0ACB06C2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8198-DE59-6143-9169-7396EF8D4F38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FA63-DD07-7C45-9034-C73C68A15091}" type="datetime1">
              <a:rPr lang="en-CA" smtClean="0"/>
              <a:t>2018-03-08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843E-1920-6345-9A0F-B5337490E5FF}" type="datetime1">
              <a:rPr lang="en-CA" smtClean="0"/>
              <a:t>2018-03-08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1DB702A4-7CDA-4947-9E5C-1845ACA47A44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F9F3AE5-7F53-4C4A-B668-5CDD930171A3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1388-78D6-BB47-A989-E72B7EC3415F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436A00-A319-F74F-A223-EC2A01FACBE7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E45C72-9AED-6742-9657-43F1F8362F46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943C4C81-034C-214A-9F33-AD6EB6415CC2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97A31-FC16-7C48-BD21-048140CDB75E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811A-A6B3-A64E-8678-57D9C9DF9693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BCFB1-4F3C-A946-ADBA-2F1FF386F34C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954B2-C9E9-8C40-8506-82F8E5570B75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7B3C5347-EAC1-624A-9004-7CA85617EA06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16BB10D5-1F37-8840-96F7-4BA8495D2E79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B63C4-113D-EE43-AE61-8F950475B794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AF58-2E1D-B843-99E1-1110CDCD9DF0}" type="datetime1">
              <a:rPr lang="en-CA" smtClean="0"/>
              <a:t>2018-03-08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5A19-FDBE-BA44-AD52-6A3D42056367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16276-0360-D741-ABBD-9B00FDD78C16}" type="datetime1">
              <a:rPr lang="en-CA" smtClean="0"/>
              <a:t>2018-03-08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9594F0-EC33-E04A-88AB-F9AE667739D9}" type="datetime1">
              <a:rPr lang="en-CA" smtClean="0"/>
              <a:t>2018-03-08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chart" Target="../charts/chart18.xml"/><Relationship Id="rId7" Type="http://schemas.openxmlformats.org/officeDocument/2006/relationships/chart" Target="../charts/chart22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Relationship Id="rId9" Type="http://schemas.openxmlformats.org/officeDocument/2006/relationships/chart" Target="../charts/char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1.xml"/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Relationship Id="rId9" Type="http://schemas.openxmlformats.org/officeDocument/2006/relationships/chart" Target="../charts/char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TAX REFORM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210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 smtClean="0"/>
              <a:t>DOWNTOWN HALIFAX BID</a:t>
            </a:r>
            <a:endParaRPr lang="en-US" sz="38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52213"/>
            <a:ext cx="3657600" cy="506380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887235"/>
            <a:ext cx="3657600" cy="690279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809970"/>
              </p:ext>
            </p:extLst>
          </p:nvPr>
        </p:nvGraphicFramePr>
        <p:xfrm>
          <a:off x="4445188" y="2741652"/>
          <a:ext cx="4572000" cy="4116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692597"/>
              </p:ext>
            </p:extLst>
          </p:nvPr>
        </p:nvGraphicFramePr>
        <p:xfrm>
          <a:off x="201409" y="2577515"/>
          <a:ext cx="4572000" cy="3974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3038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374" y="666052"/>
            <a:ext cx="8565119" cy="6191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5224" y="206903"/>
            <a:ext cx="369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NORTH END BID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 smtClean="0"/>
              <a:t>BREAKDOWN OF NORTH END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7" y="1744385"/>
            <a:ext cx="559089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 Total Assessment for the BID: </a:t>
            </a:r>
            <a:r>
              <a:rPr lang="en-US" b="1" dirty="0"/>
              <a:t> </a:t>
            </a:r>
            <a:r>
              <a:rPr lang="en-US" b="1" dirty="0" smtClean="0"/>
              <a:t>$97,305,100</a:t>
            </a:r>
          </a:p>
          <a:p>
            <a:r>
              <a:rPr lang="en-US" b="1" dirty="0" smtClean="0"/>
              <a:t>Total Area of the BID: </a:t>
            </a:r>
            <a:r>
              <a:rPr lang="en-US" b="1" dirty="0"/>
              <a:t> </a:t>
            </a:r>
            <a:r>
              <a:rPr lang="en-US" b="1" dirty="0" smtClean="0"/>
              <a:t>1,451,500 Square Foot</a:t>
            </a:r>
          </a:p>
          <a:p>
            <a:r>
              <a:rPr lang="en-US" b="1" dirty="0" smtClean="0"/>
              <a:t>Average Assessment per square foot: $67.04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709940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/>
                <a:gridCol w="1780738"/>
                <a:gridCol w="1517870"/>
                <a:gridCol w="1580258"/>
                <a:gridCol w="1455916"/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BELOW $200,000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US" dirty="0"/>
                    </a:p>
                  </a:txBody>
                  <a:tcPr/>
                </a:tc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46%</a:t>
                      </a:r>
                      <a:endParaRPr lang="en-US" dirty="0"/>
                    </a:p>
                  </a:txBody>
                  <a:tcPr/>
                </a:tc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$46,038,800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$16,207,900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$24,232,100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$10,826,300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$91.60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$79.25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$58.91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$32.51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40" y="1097450"/>
            <a:ext cx="67629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Number of properties in North End BID – 228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5874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 smtClean="0"/>
              <a:t>NORTH END BID</a:t>
            </a:r>
            <a:endParaRPr lang="en-US" sz="38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52213"/>
            <a:ext cx="3657600" cy="506380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51631"/>
            <a:ext cx="3657600" cy="625884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449842"/>
              </p:ext>
            </p:extLst>
          </p:nvPr>
        </p:nvGraphicFramePr>
        <p:xfrm>
          <a:off x="4287838" y="2757141"/>
          <a:ext cx="4572000" cy="4259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619478"/>
              </p:ext>
            </p:extLst>
          </p:nvPr>
        </p:nvGraphicFramePr>
        <p:xfrm>
          <a:off x="141365" y="2757142"/>
          <a:ext cx="4572000" cy="3918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6784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1" y="464687"/>
            <a:ext cx="8221280" cy="6393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3679" y="154895"/>
            <a:ext cx="42244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SPRING GARDEN BID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9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 smtClean="0"/>
              <a:t>BREAKDOWN OF SPRING GARDEN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7" y="1744385"/>
            <a:ext cx="559089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 Total Assessment for the BID: </a:t>
            </a:r>
            <a:r>
              <a:rPr lang="en-US" b="1" dirty="0"/>
              <a:t> </a:t>
            </a:r>
            <a:r>
              <a:rPr lang="en-US" b="1" dirty="0" smtClean="0"/>
              <a:t>$151,383,700</a:t>
            </a:r>
          </a:p>
          <a:p>
            <a:r>
              <a:rPr lang="en-US" b="1" dirty="0" smtClean="0"/>
              <a:t>Total Area of the BID: </a:t>
            </a:r>
            <a:r>
              <a:rPr lang="en-US" b="1" dirty="0"/>
              <a:t> </a:t>
            </a:r>
            <a:r>
              <a:rPr lang="en-US" b="1" dirty="0" smtClean="0"/>
              <a:t>517,587.60 Square Foot</a:t>
            </a:r>
          </a:p>
          <a:p>
            <a:r>
              <a:rPr lang="en-US" b="1" dirty="0" smtClean="0"/>
              <a:t>Average Assessment per square foot: $292.48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51496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/>
                <a:gridCol w="1780738"/>
                <a:gridCol w="1517870"/>
                <a:gridCol w="1580258"/>
                <a:gridCol w="1455916"/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BELOW $200,000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$131,237,800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$12,870,300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$6,200,500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$1,075,100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$336.10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$144.64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$209.98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$125.01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40" y="1097450"/>
            <a:ext cx="75093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Number of properties in Spring Garden BID – 72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4038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 smtClean="0"/>
              <a:t>SPRING GARDEN BID</a:t>
            </a:r>
            <a:endParaRPr lang="en-US" sz="38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45827"/>
            <a:ext cx="3657600" cy="512766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892217"/>
            <a:ext cx="3657600" cy="685298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220192"/>
              </p:ext>
            </p:extLst>
          </p:nvPr>
        </p:nvGraphicFramePr>
        <p:xfrm>
          <a:off x="4287838" y="2577514"/>
          <a:ext cx="4572000" cy="409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801384"/>
              </p:ext>
            </p:extLst>
          </p:nvPr>
        </p:nvGraphicFramePr>
        <p:xfrm>
          <a:off x="0" y="2577514"/>
          <a:ext cx="4773409" cy="4098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9730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5976"/>
            <a:ext cx="7556313" cy="1116106"/>
          </a:xfrm>
        </p:spPr>
        <p:txBody>
          <a:bodyPr/>
          <a:lstStyle/>
          <a:p>
            <a:pPr algn="ctr"/>
            <a:r>
              <a:rPr lang="en-US" dirty="0" smtClean="0"/>
              <a:t>MAIN STREET DARTMOUTH BID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40" y="567765"/>
            <a:ext cx="8770470" cy="62902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956" y="617250"/>
            <a:ext cx="8305801" cy="1116106"/>
          </a:xfrm>
        </p:spPr>
        <p:txBody>
          <a:bodyPr/>
          <a:lstStyle/>
          <a:p>
            <a:pPr algn="ctr"/>
            <a:r>
              <a:rPr lang="en-US" dirty="0" smtClean="0"/>
              <a:t>A Picture of Main Street Dartmouth BID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905215"/>
            <a:ext cx="8785412" cy="47707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9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416" y="242235"/>
            <a:ext cx="8382000" cy="934972"/>
          </a:xfrm>
        </p:spPr>
        <p:txBody>
          <a:bodyPr/>
          <a:lstStyle/>
          <a:p>
            <a:pPr algn="ctr"/>
            <a:r>
              <a:rPr lang="en-US" sz="2800" dirty="0" smtClean="0"/>
              <a:t>BREAKDOWN </a:t>
            </a:r>
            <a:r>
              <a:rPr lang="en-US" sz="2800" dirty="0" smtClean="0"/>
              <a:t>OF MAIN STREET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DARTMOUTH </a:t>
            </a:r>
            <a:r>
              <a:rPr lang="en-US" sz="2800" dirty="0" smtClean="0"/>
              <a:t>BID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85862" y="1666241"/>
            <a:ext cx="6424806" cy="10618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2015 Total Assessment for the BID: </a:t>
            </a:r>
            <a:r>
              <a:rPr lang="en-US" sz="2100" b="1" dirty="0"/>
              <a:t> </a:t>
            </a:r>
            <a:r>
              <a:rPr lang="en-US" sz="2100" b="1" dirty="0" smtClean="0"/>
              <a:t>$72,206,700</a:t>
            </a:r>
          </a:p>
          <a:p>
            <a:r>
              <a:rPr lang="en-US" sz="2100" b="1" dirty="0" smtClean="0"/>
              <a:t>Total Area of the BID: </a:t>
            </a:r>
            <a:r>
              <a:rPr lang="en-US" sz="2100" b="1" dirty="0"/>
              <a:t> </a:t>
            </a:r>
            <a:r>
              <a:rPr lang="en-US" sz="2100" b="1" dirty="0" smtClean="0"/>
              <a:t>3,046,904.20 Square Foot</a:t>
            </a:r>
          </a:p>
          <a:p>
            <a:r>
              <a:rPr lang="en-US" sz="2100" b="1" dirty="0" smtClean="0"/>
              <a:t>Average Assessment per square foot: $23.70  </a:t>
            </a:r>
            <a:r>
              <a:rPr lang="en-US" sz="2100" dirty="0" smtClean="0"/>
              <a:t> </a:t>
            </a:r>
            <a:endParaRPr lang="en-US" sz="21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830"/>
              </p:ext>
            </p:extLst>
          </p:nvPr>
        </p:nvGraphicFramePr>
        <p:xfrm>
          <a:off x="185862" y="2758494"/>
          <a:ext cx="8750980" cy="3756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/>
                <a:gridCol w="1579823"/>
                <a:gridCol w="1564335"/>
                <a:gridCol w="1734708"/>
                <a:gridCol w="1455916"/>
              </a:tblGrid>
              <a:tr h="82605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BELOW $200,000</a:t>
                      </a:r>
                      <a:endParaRPr lang="en-US" dirty="0"/>
                    </a:p>
                  </a:txBody>
                  <a:tcPr/>
                </a:tc>
              </a:tr>
              <a:tr h="5530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4396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</a:tr>
              <a:tr h="4720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$54,963,500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$12,087,200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$4,509,800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$646,200</a:t>
                      </a:r>
                      <a:endParaRPr lang="en-US" dirty="0"/>
                    </a:p>
                  </a:txBody>
                  <a:tcPr/>
                </a:tc>
              </a:tr>
              <a:tr h="47202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</a:tr>
              <a:tr h="8260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$35.74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$25.57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$6.20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5862" y="1147743"/>
            <a:ext cx="642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Properties in Main Street BID - 51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3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9294" y="174066"/>
            <a:ext cx="8636000" cy="1116106"/>
          </a:xfrm>
        </p:spPr>
        <p:txBody>
          <a:bodyPr/>
          <a:lstStyle/>
          <a:p>
            <a:pPr algn="ctr"/>
            <a:r>
              <a:rPr lang="en-US" sz="4400" u="sng" dirty="0"/>
              <a:t>QUINPOOL ROAD BID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-582706" y="41984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rcRect l="-20435" r="-20435"/>
          <a:stretch>
            <a:fillRect/>
          </a:stretch>
        </p:blipFill>
        <p:spPr>
          <a:xfrm>
            <a:off x="-1284941" y="896472"/>
            <a:ext cx="11101293" cy="5752352"/>
          </a:xfrm>
        </p:spPr>
      </p:pic>
    </p:spTree>
    <p:extLst>
      <p:ext uri="{BB962C8B-B14F-4D97-AF65-F5344CB8AC3E}">
        <p14:creationId xmlns:p14="http://schemas.microsoft.com/office/powerpoint/2010/main" val="37006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84" y="226744"/>
            <a:ext cx="7727619" cy="795566"/>
          </a:xfrm>
        </p:spPr>
        <p:txBody>
          <a:bodyPr/>
          <a:lstStyle/>
          <a:p>
            <a:pPr algn="ctr"/>
            <a:r>
              <a:rPr lang="en-US" u="sng" dirty="0" smtClean="0"/>
              <a:t>MAIN STREET DARTMOUTH BID</a:t>
            </a:r>
            <a:endParaRPr lang="en-US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965279"/>
            <a:ext cx="3657600" cy="593314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65279"/>
            <a:ext cx="3657600" cy="612236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46703"/>
              </p:ext>
            </p:extLst>
          </p:nvPr>
        </p:nvGraphicFramePr>
        <p:xfrm>
          <a:off x="0" y="2558593"/>
          <a:ext cx="4364318" cy="424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540838"/>
              </p:ext>
            </p:extLst>
          </p:nvPr>
        </p:nvGraphicFramePr>
        <p:xfrm>
          <a:off x="4155141" y="2522686"/>
          <a:ext cx="5264480" cy="4110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09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77131"/>
            <a:ext cx="7556313" cy="1116106"/>
          </a:xfrm>
        </p:spPr>
        <p:txBody>
          <a:bodyPr/>
          <a:lstStyle/>
          <a:p>
            <a:pPr algn="ctr"/>
            <a:r>
              <a:rPr lang="en-US" sz="4000" dirty="0" smtClean="0"/>
              <a:t>DARTMOUTH CROSSING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7146" b="17146"/>
          <a:stretch>
            <a:fillRect/>
          </a:stretch>
        </p:blipFill>
        <p:spPr>
          <a:xfrm>
            <a:off x="0" y="1600200"/>
            <a:ext cx="9144000" cy="50927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87338"/>
            <a:ext cx="7556313" cy="558053"/>
          </a:xfrm>
        </p:spPr>
        <p:txBody>
          <a:bodyPr/>
          <a:lstStyle/>
          <a:p>
            <a:pPr algn="ctr"/>
            <a:r>
              <a:rPr lang="en-US" dirty="0" smtClean="0"/>
              <a:t>Picture of Dartmouth Crossing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4" y="895240"/>
            <a:ext cx="7791483" cy="584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58" y="143184"/>
            <a:ext cx="7653324" cy="555052"/>
          </a:xfrm>
        </p:spPr>
        <p:txBody>
          <a:bodyPr/>
          <a:lstStyle/>
          <a:p>
            <a:r>
              <a:rPr lang="en-US" sz="2600" dirty="0" smtClean="0"/>
              <a:t>BREAKDOWN OF DARTMOUTH CROSSING DATA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2" y="1217155"/>
            <a:ext cx="4820452" cy="9079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Total Assessment: </a:t>
            </a:r>
            <a:r>
              <a:rPr lang="en-US" b="1" dirty="0" smtClean="0"/>
              <a:t> $</a:t>
            </a:r>
            <a:r>
              <a:rPr lang="en-US" b="1" dirty="0"/>
              <a:t> 282,300,400 </a:t>
            </a:r>
            <a:endParaRPr lang="en-US" b="1" dirty="0" smtClean="0"/>
          </a:p>
          <a:p>
            <a:r>
              <a:rPr lang="en-US" b="1" dirty="0" smtClean="0"/>
              <a:t>Total Area: 7,344,948 Square Foot</a:t>
            </a:r>
          </a:p>
          <a:p>
            <a:r>
              <a:rPr lang="en-US" sz="1700" b="1" dirty="0" smtClean="0"/>
              <a:t>Average Assessment per square foot: $38.43  </a:t>
            </a:r>
            <a:r>
              <a:rPr lang="en-US" sz="1700" dirty="0" smtClean="0"/>
              <a:t> </a:t>
            </a:r>
            <a:endParaRPr lang="en-US" sz="17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3951005"/>
            <a:ext cx="9143998" cy="290699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850350"/>
              </p:ext>
            </p:extLst>
          </p:nvPr>
        </p:nvGraphicFramePr>
        <p:xfrm>
          <a:off x="2" y="2143609"/>
          <a:ext cx="91846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831"/>
                <a:gridCol w="2230339"/>
                <a:gridCol w="1719219"/>
                <a:gridCol w="2323269"/>
              </a:tblGrid>
              <a:tr h="33155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</a:tr>
              <a:tr h="5575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</a:p>
                    <a:p>
                      <a:pPr algn="ctr"/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</a:p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</a:tr>
              <a:tr h="53706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$281,088,500</a:t>
                      </a:r>
                    </a:p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$990,700</a:t>
                      </a:r>
                    </a:p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$221,200</a:t>
                      </a:r>
                    </a:p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</a:tr>
              <a:tr h="5310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Average Assessment</a:t>
                      </a:r>
                      <a:r>
                        <a:rPr lang="en-US" sz="1600" baseline="0" dirty="0" smtClean="0"/>
                        <a:t> per square foot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$38.62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$24.78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$8.07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4884" y="775686"/>
            <a:ext cx="7144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Properties in Dartmouth Crossing – 15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1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4000" u="sng" dirty="0" smtClean="0"/>
              <a:t>DARTMOUTH CROSSING BID</a:t>
            </a:r>
            <a:endParaRPr lang="en-US" sz="40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855559"/>
            <a:ext cx="3657600" cy="703034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855559"/>
            <a:ext cx="3657600" cy="721956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ontent Placeholder 11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37539472"/>
              </p:ext>
            </p:extLst>
          </p:nvPr>
        </p:nvGraphicFramePr>
        <p:xfrm>
          <a:off x="123908" y="2558593"/>
          <a:ext cx="4367746" cy="426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92334096"/>
              </p:ext>
            </p:extLst>
          </p:nvPr>
        </p:nvGraphicFramePr>
        <p:xfrm>
          <a:off x="4400474" y="2285999"/>
          <a:ext cx="4743526" cy="496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793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1161717"/>
            <a:ext cx="7772364" cy="55297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474" y="90434"/>
            <a:ext cx="7556313" cy="1116106"/>
          </a:xfrm>
        </p:spPr>
        <p:txBody>
          <a:bodyPr/>
          <a:lstStyle/>
          <a:p>
            <a:pPr algn="ctr"/>
            <a:r>
              <a:rPr lang="en-US" sz="4800" dirty="0" smtClean="0"/>
              <a:t>BAYERS LAKE </a:t>
            </a:r>
            <a:endParaRPr lang="en-US" sz="4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1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527" y="5393765"/>
            <a:ext cx="1597681" cy="132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3" y="3716778"/>
            <a:ext cx="7179235" cy="31383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889" y="935397"/>
            <a:ext cx="5113186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Total Assessment: </a:t>
            </a:r>
            <a:r>
              <a:rPr lang="en-US" b="1" dirty="0" smtClean="0"/>
              <a:t> $219,360,200 </a:t>
            </a:r>
          </a:p>
          <a:p>
            <a:r>
              <a:rPr lang="en-US" b="1" dirty="0" smtClean="0"/>
              <a:t>Total Area: </a:t>
            </a:r>
            <a:r>
              <a:rPr lang="en-US" b="1" dirty="0"/>
              <a:t> </a:t>
            </a:r>
            <a:r>
              <a:rPr lang="en-US" b="1" dirty="0" smtClean="0"/>
              <a:t>13,413,382 Square Foot</a:t>
            </a:r>
          </a:p>
          <a:p>
            <a:r>
              <a:rPr lang="en-US" b="1" dirty="0" smtClean="0"/>
              <a:t>Average Assessment per square foot: $16.35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87656" y="32871"/>
            <a:ext cx="6442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BREAKDOWN OF BAYERS LAKE DATA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61217"/>
              </p:ext>
            </p:extLst>
          </p:nvPr>
        </p:nvGraphicFramePr>
        <p:xfrm>
          <a:off x="0" y="1855060"/>
          <a:ext cx="8007535" cy="1923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531"/>
                <a:gridCol w="2137408"/>
                <a:gridCol w="1847596"/>
              </a:tblGrid>
              <a:tr h="32948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</a:tr>
              <a:tr h="3294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(95%)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(5%)</a:t>
                      </a:r>
                      <a:endParaRPr lang="en-US" dirty="0"/>
                    </a:p>
                  </a:txBody>
                  <a:tcPr/>
                </a:tc>
              </a:tr>
              <a:tr h="3294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$218,628,200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$732,000</a:t>
                      </a:r>
                      <a:endParaRPr lang="en-US" dirty="0"/>
                    </a:p>
                  </a:txBody>
                  <a:tcPr/>
                </a:tc>
              </a:tr>
              <a:tr h="32948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</a:tr>
              <a:tr h="4606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$16.35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$19.08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8188" y="535287"/>
            <a:ext cx="5032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properties in </a:t>
            </a:r>
            <a:r>
              <a:rPr lang="en-US" sz="2000" dirty="0" err="1" smtClean="0"/>
              <a:t>Bayers</a:t>
            </a:r>
            <a:r>
              <a:rPr lang="en-US" sz="2000" dirty="0" smtClean="0"/>
              <a:t> Lake – 19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233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4000" u="sng" dirty="0" smtClean="0"/>
              <a:t>BAYERS LAKE</a:t>
            </a:r>
            <a:endParaRPr lang="en-US" sz="40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924335"/>
            <a:ext cx="3657600" cy="634258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24335"/>
            <a:ext cx="3657600" cy="653180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455164"/>
              </p:ext>
            </p:extLst>
          </p:nvPr>
        </p:nvGraphicFramePr>
        <p:xfrm>
          <a:off x="0" y="2741652"/>
          <a:ext cx="4334123" cy="3924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3802045"/>
              </p:ext>
            </p:extLst>
          </p:nvPr>
        </p:nvGraphicFramePr>
        <p:xfrm>
          <a:off x="4572438" y="2741652"/>
          <a:ext cx="4572000" cy="4280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324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87334"/>
            <a:ext cx="7556313" cy="1116106"/>
          </a:xfrm>
        </p:spPr>
        <p:txBody>
          <a:bodyPr/>
          <a:lstStyle/>
          <a:p>
            <a:r>
              <a:rPr lang="en-US" sz="3200" dirty="0" smtClean="0"/>
              <a:t>AVERAGE ASSESSMENT PER SQUARE FOOT COMPARISON FOR EACH BID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38203"/>
              </p:ext>
            </p:extLst>
          </p:nvPr>
        </p:nvGraphicFramePr>
        <p:xfrm>
          <a:off x="139392" y="1181970"/>
          <a:ext cx="8345435" cy="5178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162"/>
                <a:gridCol w="2354561"/>
                <a:gridCol w="2846712"/>
              </a:tblGrid>
              <a:tr h="3857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AREAS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ASSESSMENT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AREA (SQUARE FOOT)</a:t>
                      </a:r>
                      <a:endParaRPr lang="en-US" dirty="0"/>
                    </a:p>
                  </a:txBody>
                  <a:tcPr/>
                </a:tc>
              </a:tr>
              <a:tr h="45940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BAYERS LAKE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$16.35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13,413,382</a:t>
                      </a:r>
                      <a:endParaRPr lang="en-US" dirty="0"/>
                    </a:p>
                  </a:txBody>
                  <a:tcPr/>
                </a:tc>
              </a:tr>
              <a:tr h="57311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DARTMOUTH CROSSING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$38.43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7,344,948</a:t>
                      </a:r>
                      <a:endParaRPr lang="en-US" dirty="0"/>
                    </a:p>
                  </a:txBody>
                  <a:tcPr/>
                </a:tc>
              </a:tr>
              <a:tr h="5835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MAIN STREET DARTMOUTH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$23.70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3,046,904</a:t>
                      </a:r>
                      <a:endParaRPr lang="en-US" dirty="0"/>
                    </a:p>
                  </a:txBody>
                  <a:tcPr/>
                </a:tc>
              </a:tr>
              <a:tr h="4236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QUINPOOL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$98.70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808,187</a:t>
                      </a:r>
                      <a:endParaRPr lang="en-US" dirty="0"/>
                    </a:p>
                  </a:txBody>
                  <a:tcPr/>
                </a:tc>
              </a:tr>
              <a:tr h="5261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DOWNTOWN HALIFAX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$273.22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3,897,896</a:t>
                      </a:r>
                      <a:endParaRPr lang="en-US" dirty="0"/>
                    </a:p>
                  </a:txBody>
                  <a:tcPr/>
                </a:tc>
              </a:tr>
              <a:tr h="48017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DOWNTOWN DARTMOUTH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$31.84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2,711,898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2700" marR="12700" marT="12700" marB="0"/>
                </a:tc>
              </a:tr>
              <a:tr h="66581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SPRING GARDEN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$292.48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517,588</a:t>
                      </a:r>
                      <a:endParaRPr lang="en-US" dirty="0"/>
                    </a:p>
                  </a:txBody>
                  <a:tcPr/>
                </a:tc>
              </a:tr>
              <a:tr h="4959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 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$67.04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1,451,501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609691"/>
          </a:xfrm>
        </p:spPr>
        <p:txBody>
          <a:bodyPr/>
          <a:lstStyle/>
          <a:p>
            <a:pPr algn="ctr"/>
            <a:r>
              <a:rPr lang="en-US" sz="3100" dirty="0" smtClean="0"/>
              <a:t>ANNUAL ASSESSMENT RATE INCREASE: </a:t>
            </a:r>
            <a:endParaRPr lang="en-US" sz="31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48367"/>
              </p:ext>
            </p:extLst>
          </p:nvPr>
        </p:nvGraphicFramePr>
        <p:xfrm>
          <a:off x="374567" y="1235183"/>
          <a:ext cx="7309125" cy="5409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647"/>
                <a:gridCol w="1584916"/>
                <a:gridCol w="1827281"/>
                <a:gridCol w="1827281"/>
              </a:tblGrid>
              <a:tr h="622350">
                <a:tc>
                  <a:txBody>
                    <a:bodyPr/>
                    <a:lstStyle/>
                    <a:p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AREAS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2013-2014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2014-2015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396551">
                <a:tc>
                  <a:txBody>
                    <a:bodyPr/>
                    <a:lstStyle/>
                    <a:p>
                      <a:r>
                        <a:rPr lang="en-US" dirty="0" smtClean="0"/>
                        <a:t>BAYERS LAKE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18.02%</a:t>
                      </a:r>
                      <a:endParaRPr lang="en-US" dirty="0"/>
                    </a:p>
                  </a:txBody>
                  <a:tcPr/>
                </a:tc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 smtClean="0"/>
                        <a:t>DARTMOUTH CROSSING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13.02%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11.92%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24.94%</a:t>
                      </a:r>
                      <a:endParaRPr lang="en-US" dirty="0"/>
                    </a:p>
                  </a:txBody>
                  <a:tcPr/>
                </a:tc>
              </a:tr>
              <a:tr h="667197">
                <a:tc>
                  <a:txBody>
                    <a:bodyPr/>
                    <a:lstStyle/>
                    <a:p>
                      <a:r>
                        <a:rPr lang="en-US" dirty="0" smtClean="0"/>
                        <a:t>MAIN STREET DARTMOUTH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7.10%</a:t>
                      </a:r>
                      <a:endParaRPr lang="en-US" dirty="0"/>
                    </a:p>
                  </a:txBody>
                  <a:tcPr/>
                </a:tc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 smtClean="0"/>
                        <a:t>QUINPOOL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14.49%</a:t>
                      </a:r>
                      <a:endParaRPr lang="en-US" dirty="0"/>
                    </a:p>
                  </a:txBody>
                  <a:tcPr/>
                </a:tc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 smtClean="0"/>
                        <a:t>DOWNTOWN</a:t>
                      </a:r>
                      <a:r>
                        <a:rPr lang="en-US" baseline="0" dirty="0" smtClean="0"/>
                        <a:t> HALIFAX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7.23%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5.92%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13.15%</a:t>
                      </a:r>
                      <a:endParaRPr lang="en-US" dirty="0"/>
                    </a:p>
                  </a:txBody>
                  <a:tcPr/>
                </a:tc>
              </a:tr>
              <a:tr h="622350">
                <a:tc>
                  <a:txBody>
                    <a:bodyPr/>
                    <a:lstStyle/>
                    <a:p>
                      <a:r>
                        <a:rPr lang="en-US" dirty="0" smtClean="0"/>
                        <a:t>DOWNTOWN DARTMOUTH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-1.12%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14.54%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13.42%</a:t>
                      </a:r>
                      <a:endParaRPr lang="en-US" dirty="0"/>
                    </a:p>
                  </a:txBody>
                  <a:tcPr/>
                </a:tc>
              </a:tr>
              <a:tr h="765613">
                <a:tc>
                  <a:txBody>
                    <a:bodyPr/>
                    <a:lstStyle/>
                    <a:p>
                      <a:r>
                        <a:rPr lang="en-US" dirty="0" smtClean="0"/>
                        <a:t>SPRING GARDEN</a:t>
                      </a:r>
                      <a:r>
                        <a:rPr lang="en-US" baseline="0" dirty="0" smtClean="0"/>
                        <a:t> ROAD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7.87%</a:t>
                      </a:r>
                      <a:endParaRPr lang="en-US" dirty="0"/>
                    </a:p>
                  </a:txBody>
                  <a:tcPr/>
                </a:tc>
              </a:tr>
              <a:tr h="379754">
                <a:tc>
                  <a:txBody>
                    <a:bodyPr/>
                    <a:lstStyle/>
                    <a:p>
                      <a:r>
                        <a:rPr lang="en-US" dirty="0" smtClean="0"/>
                        <a:t>NORTH 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5.32%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11.96%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2" y="313049"/>
            <a:ext cx="8382000" cy="460769"/>
          </a:xfrm>
        </p:spPr>
        <p:txBody>
          <a:bodyPr/>
          <a:lstStyle/>
          <a:p>
            <a:pPr algn="ctr"/>
            <a:r>
              <a:rPr lang="en-US" sz="3000" dirty="0" smtClean="0"/>
              <a:t>BREAKDOWN OF QUINPOOL ROAD DATA</a:t>
            </a:r>
            <a:endParaRPr lang="en-US" sz="30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8" y="1744385"/>
            <a:ext cx="548341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 Total Assessment for the BID: </a:t>
            </a:r>
            <a:r>
              <a:rPr lang="en-US" b="1" dirty="0"/>
              <a:t> </a:t>
            </a:r>
            <a:r>
              <a:rPr lang="en-US" b="1" dirty="0" smtClean="0"/>
              <a:t>$79,771,500</a:t>
            </a:r>
          </a:p>
          <a:p>
            <a:r>
              <a:rPr lang="en-US" b="1" dirty="0" smtClean="0"/>
              <a:t>Total Area of the BID: </a:t>
            </a:r>
            <a:r>
              <a:rPr lang="en-US" b="1" dirty="0"/>
              <a:t> 808,187 </a:t>
            </a:r>
            <a:r>
              <a:rPr lang="en-US" b="1" dirty="0" smtClean="0"/>
              <a:t>Square Foot</a:t>
            </a:r>
          </a:p>
          <a:p>
            <a:r>
              <a:rPr lang="en-US" b="1" dirty="0" smtClean="0"/>
              <a:t>Average Assessment per square foot: $98.70 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288858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/>
                <a:gridCol w="1579823"/>
                <a:gridCol w="1564335"/>
                <a:gridCol w="1734708"/>
                <a:gridCol w="1455916"/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BELOW $200,000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18%</a:t>
                      </a:r>
                      <a:endParaRPr lang="en-US" dirty="0"/>
                    </a:p>
                  </a:txBody>
                  <a:tcPr/>
                </a:tc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$47,767,400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$17,873,800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$11,324,100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$2,806,200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4%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$114.14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$153.71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$54.18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$43.58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6298" y="1097450"/>
            <a:ext cx="701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properties in </a:t>
            </a:r>
            <a:r>
              <a:rPr lang="en-US" sz="2400" dirty="0" err="1" smtClean="0"/>
              <a:t>Quinpool</a:t>
            </a:r>
            <a:r>
              <a:rPr lang="en-US" sz="2400" dirty="0" smtClean="0"/>
              <a:t> Road BID – 95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2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322701"/>
              </p:ext>
            </p:extLst>
          </p:nvPr>
        </p:nvGraphicFramePr>
        <p:xfrm>
          <a:off x="-90027" y="1131899"/>
          <a:ext cx="2747750" cy="280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4017957"/>
              </p:ext>
            </p:extLst>
          </p:nvPr>
        </p:nvGraphicFramePr>
        <p:xfrm>
          <a:off x="2031891" y="1191145"/>
          <a:ext cx="256188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851416"/>
              </p:ext>
            </p:extLst>
          </p:nvPr>
        </p:nvGraphicFramePr>
        <p:xfrm>
          <a:off x="4423955" y="960925"/>
          <a:ext cx="2236358" cy="297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335653"/>
              </p:ext>
            </p:extLst>
          </p:nvPr>
        </p:nvGraphicFramePr>
        <p:xfrm>
          <a:off x="-61954" y="3607906"/>
          <a:ext cx="2747750" cy="316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532855"/>
              </p:ext>
            </p:extLst>
          </p:nvPr>
        </p:nvGraphicFramePr>
        <p:xfrm>
          <a:off x="2323544" y="3643141"/>
          <a:ext cx="2555595" cy="315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256971"/>
              </p:ext>
            </p:extLst>
          </p:nvPr>
        </p:nvGraphicFramePr>
        <p:xfrm>
          <a:off x="4263840" y="3518068"/>
          <a:ext cx="2995565" cy="3250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2520821"/>
              </p:ext>
            </p:extLst>
          </p:nvPr>
        </p:nvGraphicFramePr>
        <p:xfrm>
          <a:off x="5761623" y="1131899"/>
          <a:ext cx="37793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104621"/>
              </p:ext>
            </p:extLst>
          </p:nvPr>
        </p:nvGraphicFramePr>
        <p:xfrm>
          <a:off x="5269137" y="3825920"/>
          <a:ext cx="3980535" cy="2942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85196" y="755173"/>
            <a:ext cx="154884" cy="2046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2640" y="654150"/>
            <a:ext cx="205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200,000 – 500,000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84448" y="756294"/>
            <a:ext cx="154884" cy="2046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77376" y="658729"/>
            <a:ext cx="15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500,000 – 1M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2942" y="766248"/>
            <a:ext cx="154884" cy="2046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91693" y="658729"/>
            <a:ext cx="18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BELOW 200,000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5849" y="786699"/>
            <a:ext cx="154884" cy="2046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8781" y="693298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 AND ABOVE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66199" y="114717"/>
            <a:ext cx="617160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2015 ASSESSMENT BY CATEGORIES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607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85196" y="755173"/>
            <a:ext cx="154884" cy="2046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262640" y="654150"/>
            <a:ext cx="205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200,000 – 500,000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84448" y="756294"/>
            <a:ext cx="154884" cy="204631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77376" y="658729"/>
            <a:ext cx="1560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500,000 – 1M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2942" y="766248"/>
            <a:ext cx="154884" cy="2046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91693" y="658729"/>
            <a:ext cx="18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BELOW 200,000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5849" y="786699"/>
            <a:ext cx="154884" cy="2046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58781" y="693298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 AND ABOVE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4347" y="114717"/>
            <a:ext cx="7475316" cy="507831"/>
          </a:xfrm>
          <a:prstGeom prst="rect">
            <a:avLst/>
          </a:prstGeom>
          <a:solidFill>
            <a:srgbClr val="75367A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FFFFFF"/>
                </a:solidFill>
              </a:rPr>
              <a:t>NUMBER OF PROPERTIES BY CATEGORIES</a:t>
            </a:r>
            <a:endParaRPr lang="en-US" sz="2700" dirty="0">
              <a:solidFill>
                <a:srgbClr val="FFFFFF"/>
              </a:solidFill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4611814"/>
              </p:ext>
            </p:extLst>
          </p:nvPr>
        </p:nvGraphicFramePr>
        <p:xfrm>
          <a:off x="-185862" y="1131899"/>
          <a:ext cx="250940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2147454"/>
              </p:ext>
            </p:extLst>
          </p:nvPr>
        </p:nvGraphicFramePr>
        <p:xfrm>
          <a:off x="1013115" y="1082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637256"/>
              </p:ext>
            </p:extLst>
          </p:nvPr>
        </p:nvGraphicFramePr>
        <p:xfrm>
          <a:off x="4138019" y="1131899"/>
          <a:ext cx="2506531" cy="280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072111"/>
              </p:ext>
            </p:extLst>
          </p:nvPr>
        </p:nvGraphicFramePr>
        <p:xfrm>
          <a:off x="5269137" y="1176819"/>
          <a:ext cx="425005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720131"/>
              </p:ext>
            </p:extLst>
          </p:nvPr>
        </p:nvGraphicFramePr>
        <p:xfrm>
          <a:off x="55355" y="3817178"/>
          <a:ext cx="2323544" cy="293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3206106"/>
              </p:ext>
            </p:extLst>
          </p:nvPr>
        </p:nvGraphicFramePr>
        <p:xfrm>
          <a:off x="1951547" y="3759993"/>
          <a:ext cx="2702340" cy="312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693785"/>
              </p:ext>
            </p:extLst>
          </p:nvPr>
        </p:nvGraphicFramePr>
        <p:xfrm>
          <a:off x="3847261" y="4140358"/>
          <a:ext cx="347570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400590"/>
              </p:ext>
            </p:extLst>
          </p:nvPr>
        </p:nvGraphicFramePr>
        <p:xfrm>
          <a:off x="6292766" y="3931070"/>
          <a:ext cx="3779282" cy="281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9364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4000" u="sng" dirty="0" smtClean="0"/>
              <a:t>QUINPOOL ROAD BID</a:t>
            </a:r>
            <a:endParaRPr lang="en-US" sz="40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1930669"/>
            <a:ext cx="3657600" cy="627924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09347"/>
            <a:ext cx="3657600" cy="668167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44005412"/>
              </p:ext>
            </p:extLst>
          </p:nvPr>
        </p:nvGraphicFramePr>
        <p:xfrm>
          <a:off x="164353" y="2547359"/>
          <a:ext cx="4235525" cy="4410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86764992"/>
              </p:ext>
            </p:extLst>
          </p:nvPr>
        </p:nvGraphicFramePr>
        <p:xfrm>
          <a:off x="4155141" y="2339788"/>
          <a:ext cx="4988859" cy="451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345" y="597646"/>
            <a:ext cx="8695764" cy="6140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983" y="123918"/>
            <a:ext cx="6899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DOWNTOWN DARTMOUTH BID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0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 smtClean="0"/>
              <a:t>BREAKDOWN OF DOWNTOWN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DARTMOUTH </a:t>
            </a:r>
            <a:r>
              <a:rPr lang="en-US" sz="2500" dirty="0" smtClean="0"/>
              <a:t>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8" y="1744385"/>
            <a:ext cx="5483412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 Total Assessment for the BID: </a:t>
            </a:r>
            <a:r>
              <a:rPr lang="en-US" b="1" dirty="0"/>
              <a:t> </a:t>
            </a:r>
            <a:r>
              <a:rPr lang="en-US" b="1" dirty="0" smtClean="0"/>
              <a:t>$86,337,900</a:t>
            </a:r>
          </a:p>
          <a:p>
            <a:r>
              <a:rPr lang="en-US" b="1" dirty="0" smtClean="0"/>
              <a:t>Total Area of the BID: </a:t>
            </a:r>
            <a:r>
              <a:rPr lang="en-US" b="1" dirty="0"/>
              <a:t> </a:t>
            </a:r>
            <a:r>
              <a:rPr lang="en-US" b="1" dirty="0" smtClean="0"/>
              <a:t>2,711,898 Square Foot</a:t>
            </a:r>
          </a:p>
          <a:p>
            <a:r>
              <a:rPr lang="en-US" b="1" dirty="0" smtClean="0"/>
              <a:t>Average Assessment per square foot: $31.84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25403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/>
                <a:gridCol w="1579823"/>
                <a:gridCol w="1564335"/>
                <a:gridCol w="1734708"/>
                <a:gridCol w="1455916"/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BELOW $200,000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/>
                </a:tc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$50,478,000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$11,990,900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$16,584,600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$7,284,400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8%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$73.13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$26.57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$13.15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$23.57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77440" y="1097450"/>
            <a:ext cx="83573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Number of properties in Downtown Dartmouth BID – 147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6841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242234"/>
            <a:ext cx="7556313" cy="795566"/>
          </a:xfrm>
        </p:spPr>
        <p:txBody>
          <a:bodyPr/>
          <a:lstStyle/>
          <a:p>
            <a:pPr algn="ctr"/>
            <a:r>
              <a:rPr lang="en-US" sz="3800" u="sng" dirty="0" smtClean="0"/>
              <a:t>DOWNTOWN DARTMOUTH BID</a:t>
            </a:r>
            <a:endParaRPr lang="en-US" sz="3800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27168" y="2052213"/>
            <a:ext cx="3657600" cy="506380"/>
          </a:xfrm>
        </p:spPr>
        <p:txBody>
          <a:bodyPr/>
          <a:lstStyle/>
          <a:p>
            <a:r>
              <a:rPr lang="en-US" sz="2400" dirty="0" smtClean="0"/>
              <a:t>2015 ASSESSMENT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73409" y="1937983"/>
            <a:ext cx="3657600" cy="639532"/>
          </a:xfrm>
          <a:solidFill>
            <a:schemeClr val="accent3"/>
          </a:solidFill>
        </p:spPr>
        <p:txBody>
          <a:bodyPr/>
          <a:lstStyle/>
          <a:p>
            <a:r>
              <a:rPr lang="en-US" sz="2200" dirty="0" smtClean="0"/>
              <a:t>NUMBER OF PROPERTIES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8" y="1366915"/>
            <a:ext cx="7727619" cy="356183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194756"/>
              </p:ext>
            </p:extLst>
          </p:nvPr>
        </p:nvGraphicFramePr>
        <p:xfrm>
          <a:off x="4773408" y="2741651"/>
          <a:ext cx="4198469" cy="398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000227"/>
              </p:ext>
            </p:extLst>
          </p:nvPr>
        </p:nvGraphicFramePr>
        <p:xfrm>
          <a:off x="201409" y="2741652"/>
          <a:ext cx="4243779" cy="39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752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862" y="728008"/>
            <a:ext cx="8735491" cy="6129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2150" y="312812"/>
            <a:ext cx="5261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DOWNTOWN HALIFAX BID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9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22" y="326754"/>
            <a:ext cx="8382000" cy="460769"/>
          </a:xfrm>
        </p:spPr>
        <p:txBody>
          <a:bodyPr/>
          <a:lstStyle/>
          <a:p>
            <a:pPr algn="ctr"/>
            <a:r>
              <a:rPr lang="en-US" sz="2500" dirty="0" smtClean="0"/>
              <a:t>BREAKDOWN OF DOWNTOWN HALIFAX DATA</a:t>
            </a:r>
            <a:endParaRPr lang="en-US" sz="25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86297" y="1744385"/>
            <a:ext cx="5590899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 Total Assessment for the BID: </a:t>
            </a:r>
            <a:r>
              <a:rPr lang="en-US" b="1" dirty="0"/>
              <a:t> </a:t>
            </a:r>
            <a:r>
              <a:rPr lang="en-US" b="1" dirty="0" smtClean="0"/>
              <a:t>$1,064,978,600</a:t>
            </a:r>
          </a:p>
          <a:p>
            <a:r>
              <a:rPr lang="en-US" b="1" dirty="0" smtClean="0"/>
              <a:t>Total Area of the BID: </a:t>
            </a:r>
            <a:r>
              <a:rPr lang="en-US" b="1" dirty="0"/>
              <a:t> </a:t>
            </a:r>
            <a:r>
              <a:rPr lang="en-US" b="1" dirty="0" smtClean="0"/>
              <a:t>3,897,896.15 Square Foot</a:t>
            </a:r>
          </a:p>
          <a:p>
            <a:r>
              <a:rPr lang="en-US" b="1" dirty="0" smtClean="0"/>
              <a:t>Average Assessment per square foot: $273.22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862885"/>
              </p:ext>
            </p:extLst>
          </p:nvPr>
        </p:nvGraphicFramePr>
        <p:xfrm>
          <a:off x="186298" y="2811928"/>
          <a:ext cx="875098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6198"/>
                <a:gridCol w="1780738"/>
                <a:gridCol w="1517870"/>
                <a:gridCol w="1580258"/>
                <a:gridCol w="1455916"/>
              </a:tblGrid>
              <a:tr h="28350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$1M AND</a:t>
                      </a:r>
                      <a:r>
                        <a:rPr lang="en-US" baseline="0" dirty="0" smtClean="0"/>
                        <a:t> ABOVE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$500,000-$1M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$200,000-$500,000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BELOW $200,000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2395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 of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12%</a:t>
                      </a:r>
                      <a:endParaRPr lang="en-US" dirty="0"/>
                    </a:p>
                  </a:txBody>
                  <a:tcPr/>
                </a:tc>
              </a:tr>
              <a:tr h="1620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$1,021,992,400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$29,146,100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$11,000,400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$2,839,700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r>
                        <a:rPr lang="en-US" baseline="0" dirty="0" smtClean="0"/>
                        <a:t> of Total Assessment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0%</a:t>
                      </a:r>
                      <a:endParaRPr lang="en-US" dirty="0"/>
                    </a:p>
                  </a:txBody>
                  <a:tcPr/>
                </a:tc>
              </a:tr>
              <a:tr h="2835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 Assessment</a:t>
                      </a:r>
                      <a:r>
                        <a:rPr lang="en-US" baseline="0" dirty="0" smtClean="0"/>
                        <a:t> per square foot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$301.38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$94.29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$82.45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$44.10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440" y="1097450"/>
            <a:ext cx="804282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Number of properties in Downtown Halifax BID –182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6290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16022</TotalTime>
  <Words>1153</Words>
  <Application>Microsoft Office PowerPoint</Application>
  <PresentationFormat>On-screen Show (4:3)</PresentationFormat>
  <Paragraphs>422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Calibri</vt:lpstr>
      <vt:lpstr>Rockwell</vt:lpstr>
      <vt:lpstr>Wingdings</vt:lpstr>
      <vt:lpstr>Advantage</vt:lpstr>
      <vt:lpstr>TAX REFORM</vt:lpstr>
      <vt:lpstr>QUINPOOL ROAD BID</vt:lpstr>
      <vt:lpstr>BREAKDOWN OF QUINPOOL ROAD DATA</vt:lpstr>
      <vt:lpstr>QUINPOOL ROAD BID</vt:lpstr>
      <vt:lpstr>PowerPoint Presentation</vt:lpstr>
      <vt:lpstr>BREAKDOWN OF DOWNTOWN  DARTMOUTH DATA</vt:lpstr>
      <vt:lpstr>DOWNTOWN DARTMOUTH BID</vt:lpstr>
      <vt:lpstr>PowerPoint Presentation</vt:lpstr>
      <vt:lpstr>BREAKDOWN OF DOWNTOWN HALIFAX DATA</vt:lpstr>
      <vt:lpstr>DOWNTOWN HALIFAX BID</vt:lpstr>
      <vt:lpstr>PowerPoint Presentation</vt:lpstr>
      <vt:lpstr>BREAKDOWN OF NORTH END DATA</vt:lpstr>
      <vt:lpstr>NORTH END BID</vt:lpstr>
      <vt:lpstr>PowerPoint Presentation</vt:lpstr>
      <vt:lpstr>BREAKDOWN OF SPRING GARDEN DATA</vt:lpstr>
      <vt:lpstr>SPRING GARDEN BID</vt:lpstr>
      <vt:lpstr>MAIN STREET DARTMOUTH BID</vt:lpstr>
      <vt:lpstr>A Picture of Main Street Dartmouth BID</vt:lpstr>
      <vt:lpstr>BREAKDOWN OF MAIN STREET  DARTMOUTH BID</vt:lpstr>
      <vt:lpstr>MAIN STREET DARTMOUTH BID</vt:lpstr>
      <vt:lpstr>DARTMOUTH CROSSING</vt:lpstr>
      <vt:lpstr>Picture of Dartmouth Crossing</vt:lpstr>
      <vt:lpstr>BREAKDOWN OF DARTMOUTH CROSSING DATA</vt:lpstr>
      <vt:lpstr>DARTMOUTH CROSSING BID</vt:lpstr>
      <vt:lpstr>BAYERS LAKE </vt:lpstr>
      <vt:lpstr>PowerPoint Presentation</vt:lpstr>
      <vt:lpstr>BAYERS LAKE</vt:lpstr>
      <vt:lpstr>AVERAGE ASSESSMENT PER SQUARE FOOT COMPARISON FOR EACH BID</vt:lpstr>
      <vt:lpstr>ANNUAL ASSESSMENT RATE INCREASE: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 REFORM</dc:title>
  <dc:creator>Treasure Daniels</dc:creator>
  <cp:lastModifiedBy>Juanita Spencer</cp:lastModifiedBy>
  <cp:revision>349</cp:revision>
  <dcterms:created xsi:type="dcterms:W3CDTF">2015-07-02T13:31:19Z</dcterms:created>
  <dcterms:modified xsi:type="dcterms:W3CDTF">2018-03-08T12:08:36Z</dcterms:modified>
</cp:coreProperties>
</file>